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9" r:id="rId4"/>
    <p:sldId id="260" r:id="rId5"/>
    <p:sldId id="263" r:id="rId6"/>
    <p:sldId id="280" r:id="rId7"/>
    <p:sldId id="261" r:id="rId8"/>
    <p:sldId id="262" r:id="rId9"/>
    <p:sldId id="265" r:id="rId10"/>
    <p:sldId id="266" r:id="rId11"/>
    <p:sldId id="268" r:id="rId12"/>
    <p:sldId id="270" r:id="rId13"/>
    <p:sldId id="264" r:id="rId14"/>
    <p:sldId id="267" r:id="rId15"/>
    <p:sldId id="269" r:id="rId16"/>
    <p:sldId id="271" r:id="rId17"/>
    <p:sldId id="276" r:id="rId18"/>
    <p:sldId id="273" r:id="rId19"/>
    <p:sldId id="278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>
        <p:scale>
          <a:sx n="71" d="100"/>
          <a:sy n="71" d="100"/>
        </p:scale>
        <p:origin x="-135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B9D3-A304-DC44-BFCA-0BBB941C7F88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E23F-7A98-F94C-80A5-A1ED38E1E58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009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B9D3-A304-DC44-BFCA-0BBB941C7F88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E23F-7A98-F94C-80A5-A1ED38E1E58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408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B9D3-A304-DC44-BFCA-0BBB941C7F88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E23F-7A98-F94C-80A5-A1ED38E1E58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606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B9D3-A304-DC44-BFCA-0BBB941C7F88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E23F-7A98-F94C-80A5-A1ED38E1E58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814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B9D3-A304-DC44-BFCA-0BBB941C7F88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E23F-7A98-F94C-80A5-A1ED38E1E58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295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B9D3-A304-DC44-BFCA-0BBB941C7F88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E23F-7A98-F94C-80A5-A1ED38E1E58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880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B9D3-A304-DC44-BFCA-0BBB941C7F88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E23F-7A98-F94C-80A5-A1ED38E1E58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873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B9D3-A304-DC44-BFCA-0BBB941C7F88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E23F-7A98-F94C-80A5-A1ED38E1E58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943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B9D3-A304-DC44-BFCA-0BBB941C7F88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E23F-7A98-F94C-80A5-A1ED38E1E58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372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B9D3-A304-DC44-BFCA-0BBB941C7F88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E23F-7A98-F94C-80A5-A1ED38E1E58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858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B9D3-A304-DC44-BFCA-0BBB941C7F88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E23F-7A98-F94C-80A5-A1ED38E1E58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245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9B9D3-A304-DC44-BFCA-0BBB941C7F88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EE23F-7A98-F94C-80A5-A1ED38E1E58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360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Tests d’irréversibilité en turbulence (d’après Yves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Pomeau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W. Mouhali (ECE Paris), T.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Lehner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Luth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Meudon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collaboration avec L.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Nottale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Luth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Y.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Pomeau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et M. Le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Berre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google.fr/url?source=imglanding&amp;ct=img&amp;q=http://gdr-turbulence.ec-lyon.fr/frontt.jpg&amp;sa=X&amp;ei=IP9qVZzDHKmK7Qbn1oL4DA&amp;ved=0CAkQ8wc&amp;usg=AFQjCNFyddJti-9-EEzwWf2uR4DR2LUQ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3908559" cy="14630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08558" y="0"/>
            <a:ext cx="481413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Réunion GDR </a:t>
            </a:r>
          </a:p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«Phénoménologie de la </a:t>
            </a:r>
          </a:p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turbulence»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49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Mesures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par LDV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un double Von Karman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Segment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trajectoire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 man 220501,seg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1318c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durée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1497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tech</a:t>
            </a:r>
          </a:p>
        </p:txBody>
      </p:sp>
      <p:pic>
        <p:nvPicPr>
          <p:cNvPr id="4" name="Content Placeholder 3" descr="PastedGraphic-1-10NM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66" b="5166"/>
          <a:stretch>
            <a:fillRect/>
          </a:stretch>
        </p:blipFill>
        <p:spPr>
          <a:xfrm>
            <a:off x="457200" y="2106637"/>
            <a:ext cx="8229600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8025333" y="6139190"/>
            <a:ext cx="3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τ</a:t>
            </a:r>
            <a:endParaRPr lang="fr-FR" sz="2800" dirty="0"/>
          </a:p>
        </p:txBody>
      </p:sp>
    </p:spTree>
    <p:extLst>
      <p:ext uri="{BB962C8B-B14F-4D97-AF65-F5344CB8AC3E}">
        <p14:creationId xmlns="" xmlns:p14="http://schemas.microsoft.com/office/powerpoint/2010/main" val="25638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Interprétations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fortes fluctuations d’un segment à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l’autre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dissymétrique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un temps</a:t>
            </a: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irréversibilité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turbulent</a:t>
            </a:r>
          </a:p>
          <a:p>
            <a:pPr marL="0" indent="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Ici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corrélé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 =T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/2 environ </a:t>
            </a:r>
          </a:p>
          <a:p>
            <a:pPr marL="0" indent="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Résultats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pour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l’allure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courbe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assez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indépendante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du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(test  avec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différents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el-GR" sz="2000" baseline="-25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Rien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l’accélération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a=dv/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décorrélée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au bout  de 3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l-GR" sz="2000" baseline="-25000" dirty="0" smtClean="0">
                <a:latin typeface="Times New Roman" pitchFamily="18" charset="0"/>
                <a:cs typeface="Times New Roman" pitchFamily="18" charset="0"/>
              </a:rPr>
              <a:t>η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13" y="2057400"/>
          <a:ext cx="771525" cy="407988"/>
        </p:xfrm>
        <a:graphic>
          <a:graphicData uri="http://schemas.openxmlformats.org/presentationml/2006/ole">
            <p:oleObj spid="_x0000_s54274" name="Équation" r:id="rId3" imgW="457200" imgH="2412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07964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(t) à 3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el-GR" baseline="-25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différents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YveslagNMPastedG-5-4-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75" b="6275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40754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Tests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turbulents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38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mesures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eulériennes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vitesse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t)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Yves Gagne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et.al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Modane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1995)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Mesures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chaud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retour  de 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soufflerie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Modane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plutot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décollement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couche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limite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pas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vraiment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THI)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ech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0.0125ms (80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l-GR" sz="2400" baseline="-25000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=0.25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ech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(Re</a:t>
            </a:r>
            <a:r>
              <a:rPr lang="el-GR" sz="2400" baseline="-25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=280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turbulence de grille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091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Modane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test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60 000 1ers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différentes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chelles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temps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YvesEuler1PastGModane-1-5-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66" b="5166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5942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91"/>
            <a:ext cx="9702800" cy="131618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Modane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test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60 000 1ers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différentes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échelles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temps </a:t>
            </a:r>
          </a:p>
        </p:txBody>
      </p:sp>
      <p:pic>
        <p:nvPicPr>
          <p:cNvPr id="4" name="Content Placeholder 3" descr="YvesEuler2PastGModane-2-4-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82" b="6582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9619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Modane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test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60 000 1ers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différentes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échelles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 temps </a:t>
            </a:r>
          </a:p>
        </p:txBody>
      </p:sp>
      <p:pic>
        <p:nvPicPr>
          <p:cNvPr id="4" name="Content Placeholder 3" descr="YvesEuler3PastGModane-3-4-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767" b="7767"/>
          <a:stretch>
            <a:fillRect/>
          </a:stretch>
        </p:blipFill>
        <p:spPr>
          <a:xfrm>
            <a:off x="457200" y="1143000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0" y="5668963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Interprétations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mêmes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conclusions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 1) </a:t>
            </a: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fonction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’(t)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significative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t&gt;&gt;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tK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à continuer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d’autres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296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onction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fit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tsin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sqrt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(t/t0))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PastedG-5baudetMo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73" b="2873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101707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Tests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turbulents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mesures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mixtes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“(L-E)” 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vorticité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q,t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Christophe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Baudet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Grec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2001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en jet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d’Helium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basse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température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T&gt;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Mesures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par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diffusion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acoustique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Jet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(pas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vraiment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THI) 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el-GR" sz="2400" baseline="-25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=1750-6100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8264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Dessin</a:t>
            </a:r>
            <a:r>
              <a:rPr lang="en-US" dirty="0" smtClean="0"/>
              <a:t> de la </a:t>
            </a:r>
            <a:r>
              <a:rPr lang="en-US" dirty="0" err="1" smtClean="0"/>
              <a:t>manip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Dessin_Manip_CB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568" b="30568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371321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3206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Contexte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Lien entre Irréversibilité en temps de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données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turbulentes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interprétation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la cascade</a:t>
            </a:r>
            <a:b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Test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proposé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par Yves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Pomeau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Symétrie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des fluctuations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renversement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du temps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(J Phys B, 1982)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96086"/>
            <a:ext cx="9144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					Plan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 Principe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réversibilité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irréversibilité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fonction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test de t-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symétrie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Applications à des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systèmes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physiques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Tests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différents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turbulence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Essai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fonction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aléatoire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Test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des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données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3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expériences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différentes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turbulence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Résultats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Interprétation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Conclusions et perspectives</a:t>
            </a:r>
          </a:p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Vers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possible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détection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éventuelles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cascades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données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turbulentes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33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Grec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test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1ers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différentes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échelles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temps </a:t>
            </a:r>
          </a:p>
        </p:txBody>
      </p:sp>
      <p:pic>
        <p:nvPicPr>
          <p:cNvPr id="4" name="Content Placeholder 3" descr="PastedGraphic-1baude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45" b="1945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39990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Grec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test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1ers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différentes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échelles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temps </a:t>
            </a:r>
          </a:p>
        </p:txBody>
      </p:sp>
      <p:pic>
        <p:nvPicPr>
          <p:cNvPr id="4" name="Content Placeholder 3" descr="PastedGraphic-3baude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8" b="3128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="" xmlns:p14="http://schemas.microsoft.com/office/powerpoint/2010/main" val="1529681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Conclusion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générale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Tests d’irréversibilité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positifs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 turbulence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développée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étape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test de cascades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comme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source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d’irréversibilité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en présence de cascade à une échelle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donnée, irréversibilité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 si on a là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 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flux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dirigé dans un sens (en moyenne).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885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Réversibilité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/Irréversibilité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vs.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symétrie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/t-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dissymétrie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672"/>
            <a:ext cx="91440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Sensibilité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d’une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série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temporelle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x(t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moyenne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&lt;x(t)&gt; au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renversement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le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temps :</a:t>
            </a:r>
          </a:p>
          <a:p>
            <a:pPr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suivant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l’on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lit les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données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avec t croissant de gauche à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droite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avec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décroissant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droite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à gauche.</a:t>
            </a:r>
          </a:p>
          <a:p>
            <a:pPr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(x) la fonction de corrélation des fluctuations de x(t)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&lt; &gt; moyenne (glissante) sur t</a:t>
            </a:r>
          </a:p>
          <a:p>
            <a:pPr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fluctuations de x(t) supposées stationnaires en moyenne  : 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Réversibilité dans le temps  =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t-symétrie</a:t>
            </a:r>
          </a:p>
          <a:p>
            <a:pPr>
              <a:buNone/>
            </a:pP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 se limitant a l’examen de </a:t>
            </a:r>
            <a:r>
              <a:rPr lang="el-G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(x) on perd donc une partie de l’information  contenue </a:t>
            </a:r>
          </a:p>
          <a:p>
            <a:pPr>
              <a:buNone/>
            </a:pP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dans le signal x, qui peut être symétrique ou non en moyenne dans  le renversement </a:t>
            </a:r>
          </a:p>
          <a:p>
            <a:pPr>
              <a:buNone/>
            </a:pP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 temps.</a:t>
            </a:r>
          </a:p>
          <a:p>
            <a:pPr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3657599" y="1746345"/>
          <a:ext cx="1223890" cy="240190"/>
        </p:xfrm>
        <a:graphic>
          <a:graphicData uri="http://schemas.openxmlformats.org/presentationml/2006/ole">
            <p:oleObj spid="_x0000_s36866" name="Équation" r:id="rId3" imgW="444240" imgH="152280" progId="Equation.3">
              <p:embed/>
            </p:oleObj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2033182" y="3397348"/>
          <a:ext cx="5175143" cy="379827"/>
        </p:xfrm>
        <a:graphic>
          <a:graphicData uri="http://schemas.openxmlformats.org/presentationml/2006/ole">
            <p:oleObj spid="_x0000_s36867" name="Équation" r:id="rId4" imgW="2768400" imgH="203040" progId="Equation.3">
              <p:embed/>
            </p:oleObj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6822831" y="4543865"/>
          <a:ext cx="1294228" cy="304525"/>
        </p:xfrm>
        <a:graphic>
          <a:graphicData uri="http://schemas.openxmlformats.org/presentationml/2006/ole">
            <p:oleObj spid="_x0000_s36868" name="Équation" r:id="rId5" imgW="863280" imgH="20304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22911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 x(t) est </a:t>
            </a:r>
            <a:r>
              <a:rPr lang="fr-FR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-symétrique </a:t>
            </a:r>
            <a:r>
              <a:rPr lang="el-G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 = 0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Interprétation : aucune fonction de corrélation ne permet de distinguer le sens de la </a:t>
            </a:r>
          </a:p>
          <a:p>
            <a:pPr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flèche du temps lors de l’enregistrement des données.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Variété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infinie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choix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possibles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ici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avec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fonction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“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corrélation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comme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produit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3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fonctions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x(t)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prises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en  3 points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différents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Exemple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symétrique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autour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0 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utiliser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32355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Idée :  introduction d’une « fonction impaire test de </a:t>
            </a:r>
            <a:r>
              <a:rPr lang="fr-FR" sz="2000" i="1" dirty="0" smtClean="0">
                <a:solidFill>
                  <a:srgbClr val="FF0000"/>
                </a:solidFill>
              </a:rPr>
              <a:t>t</a:t>
            </a:r>
            <a:r>
              <a:rPr lang="fr-FR" sz="2000" dirty="0" smtClean="0">
                <a:solidFill>
                  <a:srgbClr val="FF0000"/>
                </a:solidFill>
              </a:rPr>
              <a:t>-symétrie »: </a:t>
            </a:r>
            <a:endParaRPr lang="fr-FR" sz="2000" dirty="0">
              <a:solidFill>
                <a:srgbClr val="FF0000"/>
              </a:solidFill>
            </a:endParaRPr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2009775" y="984250"/>
          <a:ext cx="5222875" cy="379413"/>
        </p:xfrm>
        <a:graphic>
          <a:graphicData uri="http://schemas.openxmlformats.org/presentationml/2006/ole">
            <p:oleObj spid="_x0000_s19457" name="Équation" r:id="rId3" imgW="2793960" imgH="203040" progId="Equation.3">
              <p:embed/>
            </p:oleObj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416175" y="5157788"/>
          <a:ext cx="4843463" cy="427037"/>
        </p:xfrm>
        <a:graphic>
          <a:graphicData uri="http://schemas.openxmlformats.org/presentationml/2006/ole">
            <p:oleObj spid="_x0000_s19460" name="Équation" r:id="rId4" imgW="2590560" imgH="2286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50181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52" y="-284871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Application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physiques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Equation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Langevin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linéaire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avec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 (t) bruit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blanc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gaussien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delta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corrélé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’’=0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x(t) est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-symétrique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Cette symétrie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est assez naturelle. En effet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1’équation de </a:t>
            </a:r>
          </a:p>
          <a:p>
            <a:pPr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Langevin décrit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fluctuations de 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vitesse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d’une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grosse particule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équilibre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avec un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thermostat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petites particules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Ces  fluctuations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doivent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être réversibles, ayant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leur origine dans la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dynamique</a:t>
            </a:r>
          </a:p>
          <a:p>
            <a:pPr>
              <a:buNone/>
            </a:pP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hamiltonienne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du système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qui est fondamentalement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réversible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Autres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processus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Markov etc…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6923" y="1615842"/>
            <a:ext cx="1792605" cy="7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7640" y="2352529"/>
            <a:ext cx="2946950" cy="43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5588" y="2785421"/>
            <a:ext cx="35528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502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Applications à la turbulence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E(k)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dk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: 1’énergie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contenue dans la bande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 nombre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d’onde [k, k +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dk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Energie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est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transferée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(termes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linéaires) de façon irréversible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vers les nombres d’ondes plus grands (au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moins pour la turbulence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3D). 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Soit E(k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fr-FR" baseline="-25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dk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1’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energie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présente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dans la bande [k, k +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dk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] 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l’instant t</a:t>
            </a:r>
            <a:r>
              <a:rPr lang="fr-FR" baseline="-25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le transfert (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irréversible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 d’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energie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vers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bande spectrale [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dk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] pourrait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etre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caractérisé par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fonction «test de t-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symetrie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»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747" y="3171090"/>
            <a:ext cx="6099484" cy="6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4079631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L’idée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 cascade vers les grands nombres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d’onde correspondra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au fait que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fr-FR" baseline="-25000" dirty="0" smtClean="0">
                <a:latin typeface="Times New Roman" pitchFamily="18" charset="0"/>
                <a:cs typeface="Times New Roman" pitchFamily="18" charset="0"/>
              </a:rPr>
              <a:t>k,k1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est positive pour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&gt;0 et à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échelle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 temps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caractéristique de plus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 plus grande quand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devient de plus en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plus grand à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k fixe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Autrement dit, une fluctuation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d’énergie dans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région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(k) mettrait un certain temps a passer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dans la région k</a:t>
            </a:r>
            <a:r>
              <a:rPr lang="fr-FR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= k +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k puis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région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k +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 la région k +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etc.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est de Y’(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fonction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aléatoire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(Gaussian Random noise)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PastedGraphic-6-4Random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477" b="7477"/>
          <a:stretch>
            <a:fillRect/>
          </a:stretch>
        </p:blipFill>
        <p:spPr>
          <a:xfrm>
            <a:off x="981636" y="1600201"/>
            <a:ext cx="6252882" cy="3438844"/>
          </a:xfrm>
        </p:spPr>
      </p:pic>
      <p:sp>
        <p:nvSpPr>
          <p:cNvPr id="5" name="Rectangle 4"/>
          <p:cNvSpPr/>
          <p:nvPr/>
        </p:nvSpPr>
        <p:spPr>
          <a:xfrm>
            <a:off x="0" y="532955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Interprétation : </a:t>
            </a:r>
            <a:r>
              <a:rPr lang="el-GR" dirty="0" smtClean="0"/>
              <a:t>ψ</a:t>
            </a:r>
            <a:r>
              <a:rPr lang="fr-FR" dirty="0" smtClean="0"/>
              <a:t>’(</a:t>
            </a:r>
            <a:r>
              <a:rPr lang="fr-FR" dirty="0" smtClean="0"/>
              <a:t>t) </a:t>
            </a:r>
            <a:r>
              <a:rPr lang="fr-FR" dirty="0" smtClean="0"/>
              <a:t>oscille </a:t>
            </a:r>
            <a:r>
              <a:rPr lang="fr-FR" dirty="0" smtClean="0"/>
              <a:t>de manière </a:t>
            </a:r>
            <a:r>
              <a:rPr lang="fr-FR" dirty="0" smtClean="0"/>
              <a:t>symétrique </a:t>
            </a:r>
            <a:r>
              <a:rPr lang="fr-FR" dirty="0" smtClean="0"/>
              <a:t>donc ce n’est pas un test d’irréversibilité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2206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Tests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datas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turbulents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Mesures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lagrangiennes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trajectoires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vitesse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(t)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thèse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 Nicolas Mordant (Lyon, 2001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))</a:t>
            </a: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Mesures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par LDV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un double Von Karman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ech=0.154 ms  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 0.12 ms  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L=14.7 ms (96 tech) (à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el-GR" sz="2000" baseline="-25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variable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ici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=1000-1100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flot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 Von Karman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cisaillé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pas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vraiment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THI)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graduation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nbre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tech </a:t>
            </a:r>
          </a:p>
        </p:txBody>
      </p:sp>
    </p:spTree>
    <p:extLst>
      <p:ext uri="{BB962C8B-B14F-4D97-AF65-F5344CB8AC3E}">
        <p14:creationId xmlns="" xmlns:p14="http://schemas.microsoft.com/office/powerpoint/2010/main" val="192752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Mesures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lagrangiennes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trajectoires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vitesse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Segment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trajectoire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220501,seg 536c,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durée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1682 tech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PastedGraphic-1-9NM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28" b="5328"/>
          <a:stretch>
            <a:fillRect/>
          </a:stretch>
        </p:blipFill>
        <p:spPr>
          <a:xfrm>
            <a:off x="866504" y="2096086"/>
            <a:ext cx="7327926" cy="4030077"/>
          </a:xfrm>
        </p:spPr>
      </p:pic>
    </p:spTree>
    <p:extLst>
      <p:ext uri="{BB962C8B-B14F-4D97-AF65-F5344CB8AC3E}">
        <p14:creationId xmlns="" xmlns:p14="http://schemas.microsoft.com/office/powerpoint/2010/main" val="386698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4798</TotalTime>
  <Words>939</Words>
  <Application>Microsoft Macintosh PowerPoint</Application>
  <PresentationFormat>Affichage à l'écran (4:3)</PresentationFormat>
  <Paragraphs>123</Paragraphs>
  <Slides>22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25" baseType="lpstr">
      <vt:lpstr>Office Theme</vt:lpstr>
      <vt:lpstr>Équation</vt:lpstr>
      <vt:lpstr>Microsoft Éditeur d'équations 3.0</vt:lpstr>
      <vt:lpstr>Tests d’irréversibilité en turbulence (d’après Yves Pomeau) </vt:lpstr>
      <vt:lpstr>Contexte : Lien entre Irréversibilité en temps de données turbulentes et interprétation de la cascade  Test proposé par Yves  Pomeau   Symétrie des fluctuations dans le renversement du temps (J Phys B, 1982)</vt:lpstr>
      <vt:lpstr>Réversibilité /Irréversibilité  vs. t-symétrie/t-dissymétrie</vt:lpstr>
      <vt:lpstr>Diapositive 4</vt:lpstr>
      <vt:lpstr>Application à des cas physiques</vt:lpstr>
      <vt:lpstr>Diapositive 6</vt:lpstr>
      <vt:lpstr>Test de Y’(t) sur une fonction aléatoire (Gaussian Random noise)</vt:lpstr>
      <vt:lpstr>Tests sur des datas turbulents 1  </vt:lpstr>
      <vt:lpstr>Mesures lagrangiennes de trajectoires de vitesse vL(t ) Segment de trajectoire de man 220501,seg 536c, durée 1682 tech </vt:lpstr>
      <vt:lpstr>Mesures par LDV dans un double Von Karman  Segment de trajectoire de man 220501,seg 1318c, durée 1497 tech</vt:lpstr>
      <vt:lpstr>Interprétations </vt:lpstr>
      <vt:lpstr>Tests vL(t) à 3 Reλ différents </vt:lpstr>
      <vt:lpstr>Tests sur des datas turbulents  2</vt:lpstr>
      <vt:lpstr>Modane test sur 60 000 1ers pts à différentes échelles de temps </vt:lpstr>
      <vt:lpstr>Modane test sur 60 000 1ers pts  à différentes échelles de temps </vt:lpstr>
      <vt:lpstr>Modane test sur 60 000 1ers pts à différentes échelles de temps </vt:lpstr>
      <vt:lpstr>fonction fit (tsin(sqrt(t/t0))</vt:lpstr>
      <vt:lpstr>Tests sur des datas turbulents  3</vt:lpstr>
      <vt:lpstr>Dessin de la manip </vt:lpstr>
      <vt:lpstr>Grec test sur 1ers pts  à différentes échelles de temps </vt:lpstr>
      <vt:lpstr>Grec test sur 1ers pts  à différentes échelles de temps </vt:lpstr>
      <vt:lpstr>Conclusion générale </vt:lpstr>
    </vt:vector>
  </TitlesOfParts>
  <Company>cnrs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Tests d’irréversibilité en turbulence (d’après Y. Pomeau)</dc:title>
  <dc:creator>t l</dc:creator>
  <cp:lastModifiedBy>ENSIATE5</cp:lastModifiedBy>
  <cp:revision>59</cp:revision>
  <dcterms:created xsi:type="dcterms:W3CDTF">2015-05-26T14:42:25Z</dcterms:created>
  <dcterms:modified xsi:type="dcterms:W3CDTF">2015-06-01T05:36:18Z</dcterms:modified>
</cp:coreProperties>
</file>